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3" r:id="rId4"/>
    <p:sldId id="260" r:id="rId5"/>
    <p:sldId id="261" r:id="rId6"/>
    <p:sldId id="264" r:id="rId7"/>
    <p:sldId id="257" r:id="rId8"/>
    <p:sldId id="265" r:id="rId9"/>
    <p:sldId id="258" r:id="rId1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CC7D647F-52F0-4372-BAD5-0B760F9148E0}" type="datetimeFigureOut">
              <a:rPr lang="es-CO" smtClean="0"/>
              <a:t>9/05/2018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15BC8E5-C538-4524-BDC8-BD44F0C494F9}" type="slidenum">
              <a:rPr lang="es-CO" smtClean="0"/>
              <a:t>‹Nº›</a:t>
            </a:fld>
            <a:endParaRPr lang="es-CO"/>
          </a:p>
        </p:txBody>
      </p:sp>
    </p:spTree>
    <p:extLst>
      <p:ext uri="{BB962C8B-B14F-4D97-AF65-F5344CB8AC3E}">
        <p14:creationId xmlns:p14="http://schemas.microsoft.com/office/powerpoint/2010/main" val="18419271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C7D647F-52F0-4372-BAD5-0B760F9148E0}" type="datetimeFigureOut">
              <a:rPr lang="es-CO" smtClean="0"/>
              <a:t>9/05/2018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15BC8E5-C538-4524-BDC8-BD44F0C494F9}" type="slidenum">
              <a:rPr lang="es-CO" smtClean="0"/>
              <a:t>‹Nº›</a:t>
            </a:fld>
            <a:endParaRPr lang="es-CO"/>
          </a:p>
        </p:txBody>
      </p:sp>
    </p:spTree>
    <p:extLst>
      <p:ext uri="{BB962C8B-B14F-4D97-AF65-F5344CB8AC3E}">
        <p14:creationId xmlns:p14="http://schemas.microsoft.com/office/powerpoint/2010/main" val="2564461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CC7D647F-52F0-4372-BAD5-0B760F9148E0}" type="datetimeFigureOut">
              <a:rPr lang="es-CO" smtClean="0"/>
              <a:t>9/05/2018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15BC8E5-C538-4524-BDC8-BD44F0C494F9}" type="slidenum">
              <a:rPr lang="es-CO" smtClean="0"/>
              <a:t>‹Nº›</a:t>
            </a:fld>
            <a:endParaRPr lang="es-CO"/>
          </a:p>
        </p:txBody>
      </p:sp>
    </p:spTree>
    <p:extLst>
      <p:ext uri="{BB962C8B-B14F-4D97-AF65-F5344CB8AC3E}">
        <p14:creationId xmlns:p14="http://schemas.microsoft.com/office/powerpoint/2010/main" val="16346809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CC7D647F-52F0-4372-BAD5-0B760F9148E0}" type="datetimeFigureOut">
              <a:rPr lang="es-CO" smtClean="0"/>
              <a:t>9/05/2018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15BC8E5-C538-4524-BDC8-BD44F0C494F9}" type="slidenum">
              <a:rPr lang="es-CO" smtClean="0"/>
              <a:t>‹Nº›</a:t>
            </a:fld>
            <a:endParaRPr lang="es-CO"/>
          </a:p>
        </p:txBody>
      </p:sp>
    </p:spTree>
    <p:extLst>
      <p:ext uri="{BB962C8B-B14F-4D97-AF65-F5344CB8AC3E}">
        <p14:creationId xmlns:p14="http://schemas.microsoft.com/office/powerpoint/2010/main" val="3508677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CC7D647F-52F0-4372-BAD5-0B760F9148E0}" type="datetimeFigureOut">
              <a:rPr lang="es-CO" smtClean="0"/>
              <a:t>9/05/2018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715BC8E5-C538-4524-BDC8-BD44F0C494F9}" type="slidenum">
              <a:rPr lang="es-CO" smtClean="0"/>
              <a:t>‹Nº›</a:t>
            </a:fld>
            <a:endParaRPr lang="es-CO"/>
          </a:p>
        </p:txBody>
      </p:sp>
    </p:spTree>
    <p:extLst>
      <p:ext uri="{BB962C8B-B14F-4D97-AF65-F5344CB8AC3E}">
        <p14:creationId xmlns:p14="http://schemas.microsoft.com/office/powerpoint/2010/main" val="1472874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CC7D647F-52F0-4372-BAD5-0B760F9148E0}" type="datetimeFigureOut">
              <a:rPr lang="es-CO" smtClean="0"/>
              <a:t>9/05/2018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715BC8E5-C538-4524-BDC8-BD44F0C494F9}" type="slidenum">
              <a:rPr lang="es-CO" smtClean="0"/>
              <a:t>‹Nº›</a:t>
            </a:fld>
            <a:endParaRPr lang="es-CO"/>
          </a:p>
        </p:txBody>
      </p:sp>
    </p:spTree>
    <p:extLst>
      <p:ext uri="{BB962C8B-B14F-4D97-AF65-F5344CB8AC3E}">
        <p14:creationId xmlns:p14="http://schemas.microsoft.com/office/powerpoint/2010/main" val="1791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C7D647F-52F0-4372-BAD5-0B760F9148E0}" type="datetimeFigureOut">
              <a:rPr lang="es-CO" smtClean="0"/>
              <a:t>9/05/2018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715BC8E5-C538-4524-BDC8-BD44F0C494F9}" type="slidenum">
              <a:rPr lang="es-CO" smtClean="0"/>
              <a:t>‹Nº›</a:t>
            </a:fld>
            <a:endParaRPr lang="es-CO"/>
          </a:p>
        </p:txBody>
      </p:sp>
    </p:spTree>
    <p:extLst>
      <p:ext uri="{BB962C8B-B14F-4D97-AF65-F5344CB8AC3E}">
        <p14:creationId xmlns:p14="http://schemas.microsoft.com/office/powerpoint/2010/main" val="2762371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CC7D647F-52F0-4372-BAD5-0B760F9148E0}" type="datetimeFigureOut">
              <a:rPr lang="es-CO" smtClean="0"/>
              <a:t>9/05/2018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15BC8E5-C538-4524-BDC8-BD44F0C494F9}" type="slidenum">
              <a:rPr lang="es-CO" smtClean="0"/>
              <a:t>‹Nº›</a:t>
            </a:fld>
            <a:endParaRPr lang="es-CO"/>
          </a:p>
        </p:txBody>
      </p:sp>
    </p:spTree>
    <p:extLst>
      <p:ext uri="{BB962C8B-B14F-4D97-AF65-F5344CB8AC3E}">
        <p14:creationId xmlns:p14="http://schemas.microsoft.com/office/powerpoint/2010/main" val="1066486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CC7D647F-52F0-4372-BAD5-0B760F9148E0}" type="datetimeFigureOut">
              <a:rPr lang="es-CO" smtClean="0"/>
              <a:t>9/05/2018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15BC8E5-C538-4524-BDC8-BD44F0C494F9}" type="slidenum">
              <a:rPr lang="es-CO" smtClean="0"/>
              <a:t>‹Nº›</a:t>
            </a:fld>
            <a:endParaRPr lang="es-CO"/>
          </a:p>
        </p:txBody>
      </p:sp>
    </p:spTree>
    <p:extLst>
      <p:ext uri="{BB962C8B-B14F-4D97-AF65-F5344CB8AC3E}">
        <p14:creationId xmlns:p14="http://schemas.microsoft.com/office/powerpoint/2010/main" val="4168218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C7D647F-52F0-4372-BAD5-0B760F9148E0}" type="datetimeFigureOut">
              <a:rPr lang="es-CO" smtClean="0"/>
              <a:t>9/05/2018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15BC8E5-C538-4524-BDC8-BD44F0C494F9}" type="slidenum">
              <a:rPr lang="es-CO" smtClean="0"/>
              <a:t>‹Nº›</a:t>
            </a:fld>
            <a:endParaRPr lang="es-CO"/>
          </a:p>
        </p:txBody>
      </p:sp>
    </p:spTree>
    <p:extLst>
      <p:ext uri="{BB962C8B-B14F-4D97-AF65-F5344CB8AC3E}">
        <p14:creationId xmlns:p14="http://schemas.microsoft.com/office/powerpoint/2010/main" val="22864645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C7D647F-52F0-4372-BAD5-0B760F9148E0}" type="datetimeFigureOut">
              <a:rPr lang="es-CO" smtClean="0"/>
              <a:t>9/05/2018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15BC8E5-C538-4524-BDC8-BD44F0C494F9}" type="slidenum">
              <a:rPr lang="es-CO" smtClean="0"/>
              <a:t>‹Nº›</a:t>
            </a:fld>
            <a:endParaRPr lang="es-CO"/>
          </a:p>
        </p:txBody>
      </p:sp>
    </p:spTree>
    <p:extLst>
      <p:ext uri="{BB962C8B-B14F-4D97-AF65-F5344CB8AC3E}">
        <p14:creationId xmlns:p14="http://schemas.microsoft.com/office/powerpoint/2010/main" val="2769820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7D647F-52F0-4372-BAD5-0B760F9148E0}" type="datetimeFigureOut">
              <a:rPr lang="es-CO" smtClean="0"/>
              <a:t>9/05/2018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5BC8E5-C538-4524-BDC8-BD44F0C494F9}" type="slidenum">
              <a:rPr lang="es-CO" smtClean="0"/>
              <a:t>‹Nº›</a:t>
            </a:fld>
            <a:endParaRPr lang="es-CO"/>
          </a:p>
        </p:txBody>
      </p:sp>
    </p:spTree>
    <p:extLst>
      <p:ext uri="{BB962C8B-B14F-4D97-AF65-F5344CB8AC3E}">
        <p14:creationId xmlns:p14="http://schemas.microsoft.com/office/powerpoint/2010/main" val="20107056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7.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8800" y="1257301"/>
            <a:ext cx="8407399" cy="5408612"/>
          </a:xfrm>
          <a:prstGeom prst="rect">
            <a:avLst/>
          </a:prstGeo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pic>
      <p:sp>
        <p:nvSpPr>
          <p:cNvPr id="6" name="Decisión 5"/>
          <p:cNvSpPr/>
          <p:nvPr/>
        </p:nvSpPr>
        <p:spPr>
          <a:xfrm>
            <a:off x="1828800" y="110836"/>
            <a:ext cx="8407399" cy="1097557"/>
          </a:xfrm>
          <a:prstGeom prst="flowChartDecision">
            <a:avLst/>
          </a:prstGeom>
          <a:scene3d>
            <a:camera prst="orthographicFront"/>
            <a:lightRig rig="threePt" dir="t"/>
          </a:scene3d>
          <a:sp3d>
            <a:bevelT prst="angle"/>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s-CO" sz="3200" b="1" dirty="0"/>
              <a:t>QUE ES EL CARÁCTER </a:t>
            </a:r>
          </a:p>
        </p:txBody>
      </p:sp>
    </p:spTree>
    <p:extLst>
      <p:ext uri="{BB962C8B-B14F-4D97-AF65-F5344CB8AC3E}">
        <p14:creationId xmlns:p14="http://schemas.microsoft.com/office/powerpoint/2010/main" val="27289149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90945" y="429491"/>
            <a:ext cx="11637819" cy="5971310"/>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lnSpcReduction="10000"/>
          </a:bodyPr>
          <a:lstStyle/>
          <a:p>
            <a:pPr marL="0" indent="0" algn="ctr">
              <a:buNone/>
            </a:pPr>
            <a:r>
              <a:rPr lang="es-CO" b="1" i="1" dirty="0">
                <a:solidFill>
                  <a:srgbClr val="FF0000"/>
                </a:solidFill>
              </a:rPr>
              <a:t>"EVIDENCIAS Y PLENITUD DE LA PERFECCIÓN</a:t>
            </a:r>
            <a:r>
              <a:rPr lang="es-CO" b="1" i="1" dirty="0" smtClean="0">
                <a:solidFill>
                  <a:srgbClr val="FF0000"/>
                </a:solidFill>
              </a:rPr>
              <a:t>.“</a:t>
            </a:r>
          </a:p>
          <a:p>
            <a:pPr marL="0" indent="0" algn="ctr">
              <a:buNone/>
            </a:pPr>
            <a:r>
              <a:rPr lang="es-CO" dirty="0" smtClean="0"/>
              <a:t>“la </a:t>
            </a:r>
            <a:r>
              <a:rPr lang="es-CO" dirty="0"/>
              <a:t>naturaleza es el archivo de todas las </a:t>
            </a:r>
            <a:r>
              <a:rPr lang="es-CO" dirty="0" smtClean="0"/>
              <a:t>perfecciones“</a:t>
            </a:r>
          </a:p>
          <a:p>
            <a:pPr marL="0" indent="0" algn="ctr">
              <a:buNone/>
            </a:pPr>
            <a:r>
              <a:rPr lang="es-CO" dirty="0" smtClean="0"/>
              <a:t>De como se ha mantenido a través de los siglos sin mutarse.</a:t>
            </a:r>
          </a:p>
          <a:p>
            <a:pPr marL="0" indent="0" algn="ctr">
              <a:buNone/>
            </a:pPr>
            <a:r>
              <a:rPr lang="es-CO" dirty="0" smtClean="0"/>
              <a:t>Así es el amor de Dios: Inmutable.</a:t>
            </a:r>
            <a:endParaRPr lang="es-CO" dirty="0"/>
          </a:p>
          <a:p>
            <a:endParaRPr lang="es-CO" dirty="0"/>
          </a:p>
          <a:p>
            <a:pPr marL="0" indent="0" algn="ctr">
              <a:buNone/>
            </a:pPr>
            <a:r>
              <a:rPr lang="es-CO" b="1" i="1" dirty="0">
                <a:solidFill>
                  <a:srgbClr val="FF0000"/>
                </a:solidFill>
              </a:rPr>
              <a:t>¿QUE COSA ES UNA </a:t>
            </a:r>
            <a:r>
              <a:rPr lang="es-CO" b="1" i="1" dirty="0" smtClean="0">
                <a:solidFill>
                  <a:srgbClr val="FF0000"/>
                </a:solidFill>
              </a:rPr>
              <a:t>EVIDENCIA </a:t>
            </a:r>
            <a:r>
              <a:rPr lang="es-CO" b="1" i="1" dirty="0">
                <a:solidFill>
                  <a:srgbClr val="FF0000"/>
                </a:solidFill>
              </a:rPr>
              <a:t>DE PERFECCIÓN</a:t>
            </a:r>
            <a:r>
              <a:rPr lang="es-CO" b="1" i="1" dirty="0" smtClean="0">
                <a:solidFill>
                  <a:srgbClr val="FF0000"/>
                </a:solidFill>
              </a:rPr>
              <a:t>?</a:t>
            </a:r>
          </a:p>
          <a:p>
            <a:pPr marL="0" indent="0" algn="ctr">
              <a:buNone/>
            </a:pPr>
            <a:r>
              <a:rPr lang="es-CO" dirty="0"/>
              <a:t>las evidencias lo </a:t>
            </a:r>
            <a:r>
              <a:rPr lang="es-CO" dirty="0" smtClean="0"/>
              <a:t>demuestran.</a:t>
            </a:r>
          </a:p>
          <a:p>
            <a:pPr marL="0" indent="0" algn="ctr">
              <a:buNone/>
            </a:pPr>
            <a:r>
              <a:rPr lang="es-CO" dirty="0" smtClean="0"/>
              <a:t>Una especie ya sea animal o vegetal se reproduce en la misma especie sin mutarse. </a:t>
            </a:r>
            <a:endParaRPr lang="es-CO" dirty="0"/>
          </a:p>
          <a:p>
            <a:endParaRPr lang="es-CO" dirty="0"/>
          </a:p>
          <a:p>
            <a:pPr marL="0" indent="0" algn="ctr">
              <a:buNone/>
            </a:pPr>
            <a:r>
              <a:rPr lang="es-CO" dirty="0" smtClean="0"/>
              <a:t>La Biblia dice: “</a:t>
            </a:r>
            <a:r>
              <a:rPr lang="es-CO" dirty="0">
                <a:latin typeface="Bell MT" panose="02020503060305020303" pitchFamily="18" charset="0"/>
              </a:rPr>
              <a:t>S</a:t>
            </a:r>
            <a:r>
              <a:rPr lang="es-CO" dirty="0" smtClean="0">
                <a:latin typeface="Bell MT" panose="02020503060305020303" pitchFamily="18" charset="0"/>
              </a:rPr>
              <a:t>i alguno no ofende en palabra, éste es varón perfecto, capaz también de refrenar todo el cuerpo” </a:t>
            </a:r>
          </a:p>
          <a:p>
            <a:pPr marL="0" indent="0" algn="ctr">
              <a:buNone/>
            </a:pPr>
            <a:r>
              <a:rPr lang="es-CO" dirty="0" smtClean="0">
                <a:solidFill>
                  <a:srgbClr val="FF0000"/>
                </a:solidFill>
              </a:rPr>
              <a:t>(</a:t>
            </a:r>
            <a:r>
              <a:rPr lang="es-CO" dirty="0">
                <a:solidFill>
                  <a:srgbClr val="FF0000"/>
                </a:solidFill>
              </a:rPr>
              <a:t>Santiago 3:2 </a:t>
            </a:r>
            <a:r>
              <a:rPr lang="es-CO" dirty="0" smtClean="0">
                <a:solidFill>
                  <a:srgbClr val="FF0000"/>
                </a:solidFill>
              </a:rPr>
              <a:t>).</a:t>
            </a:r>
            <a:r>
              <a:rPr lang="es-CO" dirty="0" smtClean="0"/>
              <a:t> </a:t>
            </a:r>
            <a:endParaRPr lang="es-CO" dirty="0"/>
          </a:p>
        </p:txBody>
      </p:sp>
    </p:spTree>
    <p:extLst>
      <p:ext uri="{BB962C8B-B14F-4D97-AF65-F5344CB8AC3E}">
        <p14:creationId xmlns:p14="http://schemas.microsoft.com/office/powerpoint/2010/main" val="33199635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21673" y="332509"/>
            <a:ext cx="11623963" cy="6082146"/>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a:bodyPr>
          <a:lstStyle/>
          <a:p>
            <a:pPr marL="0" indent="0" algn="ctr">
              <a:buNone/>
            </a:pPr>
            <a:r>
              <a:rPr lang="es-CO" b="1" i="1" dirty="0">
                <a:solidFill>
                  <a:srgbClr val="FF0000"/>
                </a:solidFill>
              </a:rPr>
              <a:t>¿CUÁL ES EL VÍNCULO DE LA PERFECCIÓN?</a:t>
            </a:r>
          </a:p>
          <a:p>
            <a:pPr marL="0" indent="0" algn="ctr">
              <a:buNone/>
            </a:pPr>
            <a:r>
              <a:rPr lang="es-CO" dirty="0"/>
              <a:t>"</a:t>
            </a:r>
            <a:r>
              <a:rPr lang="es-CO" dirty="0">
                <a:latin typeface="Bell MT" panose="02020503060305020303" pitchFamily="18" charset="0"/>
              </a:rPr>
              <a:t>Y sobre todas las cosas, </a:t>
            </a:r>
            <a:r>
              <a:rPr lang="es-CO" dirty="0" smtClean="0">
                <a:latin typeface="Bell MT" panose="02020503060305020303" pitchFamily="18" charset="0"/>
              </a:rPr>
              <a:t>revestíos </a:t>
            </a:r>
            <a:r>
              <a:rPr lang="es-CO" dirty="0">
                <a:latin typeface="Bell MT" panose="02020503060305020303" pitchFamily="18" charset="0"/>
              </a:rPr>
              <a:t>de </a:t>
            </a:r>
            <a:r>
              <a:rPr lang="es-CO" u="sng" dirty="0">
                <a:latin typeface="Bell MT" panose="02020503060305020303" pitchFamily="18" charset="0"/>
              </a:rPr>
              <a:t>amor</a:t>
            </a:r>
            <a:r>
              <a:rPr lang="es-CO" dirty="0">
                <a:latin typeface="Bell MT" panose="02020503060305020303" pitchFamily="18" charset="0"/>
              </a:rPr>
              <a:t>, que es el vínculo de la perfección “</a:t>
            </a:r>
          </a:p>
          <a:p>
            <a:pPr marL="0" indent="0" algn="ctr">
              <a:buNone/>
            </a:pPr>
            <a:r>
              <a:rPr lang="es-CO" dirty="0" smtClean="0">
                <a:solidFill>
                  <a:srgbClr val="FF0000"/>
                </a:solidFill>
              </a:rPr>
              <a:t>Colosenses 3:14.</a:t>
            </a:r>
          </a:p>
          <a:p>
            <a:pPr marL="0" indent="0" algn="ctr">
              <a:buNone/>
            </a:pPr>
            <a:endParaRPr lang="es-CO" dirty="0" smtClean="0">
              <a:solidFill>
                <a:srgbClr val="FF0000"/>
              </a:solidFill>
            </a:endParaRPr>
          </a:p>
          <a:p>
            <a:pPr marL="0" indent="0" algn="ctr">
              <a:buNone/>
            </a:pPr>
            <a:r>
              <a:rPr lang="es-CO" dirty="0">
                <a:solidFill>
                  <a:srgbClr val="FF0000"/>
                </a:solidFill>
              </a:rPr>
              <a:t> </a:t>
            </a:r>
            <a:r>
              <a:rPr lang="es-CO" dirty="0" smtClean="0"/>
              <a:t>“</a:t>
            </a:r>
            <a:r>
              <a:rPr lang="es-CO" dirty="0" smtClean="0">
                <a:latin typeface="Bell MT" panose="02020503060305020303" pitchFamily="18" charset="0"/>
              </a:rPr>
              <a:t>Hermanos</a:t>
            </a:r>
            <a:r>
              <a:rPr lang="es-CO" dirty="0">
                <a:latin typeface="Bell MT" panose="02020503060305020303" pitchFamily="18" charset="0"/>
              </a:rPr>
              <a:t>, yo mismo no hago cuenta de haberlo ya alcanzado; pero una cosa </a:t>
            </a:r>
            <a:r>
              <a:rPr lang="es-CO" dirty="0" smtClean="0">
                <a:latin typeface="Bell MT" panose="02020503060305020303" pitchFamily="18" charset="0"/>
              </a:rPr>
              <a:t>hago: </a:t>
            </a:r>
            <a:r>
              <a:rPr lang="es-CO" dirty="0">
                <a:latin typeface="Bell MT" panose="02020503060305020303" pitchFamily="18" charset="0"/>
              </a:rPr>
              <a:t>olvidando ciertamente lo que queda atrás, y extendiéndome a lo que está delante, </a:t>
            </a:r>
            <a:r>
              <a:rPr lang="es-CO" dirty="0" smtClean="0">
                <a:latin typeface="Bell MT" panose="02020503060305020303" pitchFamily="18" charset="0"/>
              </a:rPr>
              <a:t>14 </a:t>
            </a:r>
            <a:r>
              <a:rPr lang="es-CO" dirty="0">
                <a:latin typeface="Bell MT" panose="02020503060305020303" pitchFamily="18" charset="0"/>
              </a:rPr>
              <a:t>prosigo al blanco, al premio del soberano llamamiento de Dios en Cristo </a:t>
            </a:r>
            <a:r>
              <a:rPr lang="es-CO" dirty="0" smtClean="0">
                <a:latin typeface="Bell MT" panose="02020503060305020303" pitchFamily="18" charset="0"/>
              </a:rPr>
              <a:t>Jesús”.</a:t>
            </a:r>
          </a:p>
          <a:p>
            <a:pPr marL="0" indent="0" algn="ctr">
              <a:buNone/>
            </a:pPr>
            <a:r>
              <a:rPr lang="es-CO" dirty="0" smtClean="0">
                <a:solidFill>
                  <a:srgbClr val="FF0000"/>
                </a:solidFill>
              </a:rPr>
              <a:t>Filipenses </a:t>
            </a:r>
            <a:r>
              <a:rPr lang="es-CO" dirty="0">
                <a:solidFill>
                  <a:srgbClr val="FF0000"/>
                </a:solidFill>
              </a:rPr>
              <a:t>3: 13,14</a:t>
            </a:r>
            <a:r>
              <a:rPr lang="es-CO" dirty="0" smtClean="0">
                <a:solidFill>
                  <a:srgbClr val="FF0000"/>
                </a:solidFill>
              </a:rPr>
              <a:t>.</a:t>
            </a:r>
          </a:p>
          <a:p>
            <a:pPr marL="0" indent="0" algn="ctr">
              <a:buNone/>
            </a:pPr>
            <a:endParaRPr lang="es-CO" dirty="0" smtClean="0">
              <a:solidFill>
                <a:srgbClr val="FF0000"/>
              </a:solidFill>
            </a:endParaRPr>
          </a:p>
          <a:p>
            <a:pPr marL="0" indent="0" algn="ctr">
              <a:buNone/>
            </a:pPr>
            <a:r>
              <a:rPr lang="es-CO" dirty="0" smtClean="0">
                <a:latin typeface="Bell MT" panose="02020503060305020303" pitchFamily="18" charset="0"/>
              </a:rPr>
              <a:t>“Seguid </a:t>
            </a:r>
            <a:r>
              <a:rPr lang="es-CO" dirty="0">
                <a:latin typeface="Bell MT" panose="02020503060305020303" pitchFamily="18" charset="0"/>
              </a:rPr>
              <a:t>la </a:t>
            </a:r>
            <a:r>
              <a:rPr lang="es-CO" u="sng" dirty="0">
                <a:latin typeface="Bell MT" panose="02020503060305020303" pitchFamily="18" charset="0"/>
              </a:rPr>
              <a:t>paz</a:t>
            </a:r>
            <a:r>
              <a:rPr lang="es-CO" dirty="0">
                <a:latin typeface="Bell MT" panose="02020503060305020303" pitchFamily="18" charset="0"/>
              </a:rPr>
              <a:t> con todos; y la </a:t>
            </a:r>
            <a:r>
              <a:rPr lang="es-CO" u="sng" dirty="0">
                <a:latin typeface="Bell MT" panose="02020503060305020303" pitchFamily="18" charset="0"/>
              </a:rPr>
              <a:t>santidad</a:t>
            </a:r>
            <a:r>
              <a:rPr lang="es-CO" dirty="0">
                <a:latin typeface="Bell MT" panose="02020503060305020303" pitchFamily="18" charset="0"/>
              </a:rPr>
              <a:t>, sin la cual nadie verá al </a:t>
            </a:r>
            <a:r>
              <a:rPr lang="es-CO" dirty="0" smtClean="0">
                <a:latin typeface="Bell MT" panose="02020503060305020303" pitchFamily="18" charset="0"/>
              </a:rPr>
              <a:t>Señor”</a:t>
            </a:r>
          </a:p>
          <a:p>
            <a:pPr marL="0" indent="0" algn="ctr">
              <a:buNone/>
            </a:pPr>
            <a:r>
              <a:rPr lang="es-CO" dirty="0" smtClean="0">
                <a:solidFill>
                  <a:srgbClr val="FF0000"/>
                </a:solidFill>
              </a:rPr>
              <a:t>Hebreos </a:t>
            </a:r>
            <a:r>
              <a:rPr lang="es-CO" dirty="0">
                <a:solidFill>
                  <a:srgbClr val="FF0000"/>
                </a:solidFill>
              </a:rPr>
              <a:t>12:14</a:t>
            </a:r>
            <a:r>
              <a:rPr lang="es-CO" dirty="0" smtClean="0">
                <a:solidFill>
                  <a:srgbClr val="FF0000"/>
                </a:solidFill>
              </a:rPr>
              <a:t>. </a:t>
            </a:r>
            <a:endParaRPr lang="es-CO" dirty="0">
              <a:solidFill>
                <a:srgbClr val="FF0000"/>
              </a:solidFill>
            </a:endParaRPr>
          </a:p>
        </p:txBody>
      </p:sp>
    </p:spTree>
    <p:extLst>
      <p:ext uri="{BB962C8B-B14F-4D97-AF65-F5344CB8AC3E}">
        <p14:creationId xmlns:p14="http://schemas.microsoft.com/office/powerpoint/2010/main" val="14923766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90945" y="387926"/>
            <a:ext cx="11623964" cy="6206837"/>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pPr marL="0" indent="0" algn="ctr">
              <a:buNone/>
            </a:pPr>
            <a:r>
              <a:rPr lang="es-CO" b="1" i="1" dirty="0" smtClean="0">
                <a:solidFill>
                  <a:srgbClr val="FF0000"/>
                </a:solidFill>
              </a:rPr>
              <a:t>¿</a:t>
            </a:r>
            <a:r>
              <a:rPr lang="es-CO" b="1" i="1" dirty="0">
                <a:solidFill>
                  <a:srgbClr val="FF0000"/>
                </a:solidFill>
              </a:rPr>
              <a:t>CUÁN PERFECTOS QUIERE DÍOS QUE LLEGUEMOS A SER ? </a:t>
            </a:r>
          </a:p>
          <a:p>
            <a:endParaRPr lang="es-CO" dirty="0"/>
          </a:p>
          <a:p>
            <a:pPr algn="ctr"/>
            <a:r>
              <a:rPr lang="es-CO" dirty="0" smtClean="0"/>
              <a:t>“</a:t>
            </a:r>
            <a:r>
              <a:rPr lang="es-CO" dirty="0" smtClean="0">
                <a:latin typeface="Bell MT" panose="02020503060305020303" pitchFamily="18" charset="0"/>
              </a:rPr>
              <a:t>Que el Dios de paz, os santifique plenamente, y que todo vuestro ser, el espíritu, el alma y el cuerpo, se conserve sin mancha hasta la venida de nuestro señor </a:t>
            </a:r>
            <a:r>
              <a:rPr lang="es-CO" dirty="0">
                <a:latin typeface="Bell MT" panose="02020503060305020303" pitchFamily="18" charset="0"/>
              </a:rPr>
              <a:t>J</a:t>
            </a:r>
            <a:r>
              <a:rPr lang="es-CO" dirty="0" smtClean="0">
                <a:latin typeface="Bell MT" panose="02020503060305020303" pitchFamily="18" charset="0"/>
              </a:rPr>
              <a:t>esucristo </a:t>
            </a:r>
            <a:r>
              <a:rPr lang="es-CO" dirty="0" smtClean="0"/>
              <a:t>"</a:t>
            </a:r>
            <a:endParaRPr lang="es-CO" dirty="0"/>
          </a:p>
          <a:p>
            <a:pPr marL="0" indent="0" algn="ctr">
              <a:buNone/>
            </a:pPr>
            <a:r>
              <a:rPr lang="es-CO" dirty="0" smtClean="0">
                <a:solidFill>
                  <a:srgbClr val="FF0000"/>
                </a:solidFill>
              </a:rPr>
              <a:t>1 </a:t>
            </a:r>
            <a:r>
              <a:rPr lang="es-CO" dirty="0">
                <a:solidFill>
                  <a:srgbClr val="FF0000"/>
                </a:solidFill>
              </a:rPr>
              <a:t>Tesalonicenses 5: </a:t>
            </a:r>
            <a:r>
              <a:rPr lang="es-CO" dirty="0" smtClean="0">
                <a:solidFill>
                  <a:srgbClr val="FF0000"/>
                </a:solidFill>
              </a:rPr>
              <a:t>23.</a:t>
            </a:r>
          </a:p>
          <a:p>
            <a:pPr marL="0" indent="0" algn="ctr">
              <a:buNone/>
            </a:pPr>
            <a:endParaRPr lang="es-CO" dirty="0" smtClean="0">
              <a:solidFill>
                <a:srgbClr val="FF0000"/>
              </a:solidFill>
            </a:endParaRPr>
          </a:p>
          <a:p>
            <a:pPr marL="0" indent="0" algn="ctr">
              <a:buNone/>
            </a:pPr>
            <a:r>
              <a:rPr lang="es-CO" dirty="0" smtClean="0"/>
              <a:t>SIN </a:t>
            </a:r>
            <a:r>
              <a:rPr lang="es-CO" dirty="0"/>
              <a:t>EMBARGO, CRÍSTO NO NOS HA DADO LA SEGURIDAD DE QUE SEA ASUNTO FÁCIL LOGRAR LA PERFECCIÓN DEL </a:t>
            </a:r>
            <a:r>
              <a:rPr lang="es-CO" dirty="0" smtClean="0"/>
              <a:t>CARÁCTER</a:t>
            </a:r>
            <a:endParaRPr lang="es-CO" dirty="0"/>
          </a:p>
          <a:p>
            <a:pPr marL="0" indent="0" algn="ctr">
              <a:buNone/>
            </a:pPr>
            <a:endParaRPr lang="es-CO" dirty="0" smtClean="0"/>
          </a:p>
          <a:p>
            <a:pPr marL="0" indent="0" algn="ctr">
              <a:buNone/>
            </a:pPr>
            <a:r>
              <a:rPr lang="es-CO" dirty="0" smtClean="0"/>
              <a:t>UN </a:t>
            </a:r>
            <a:r>
              <a:rPr lang="es-CO" dirty="0"/>
              <a:t>CARÁCTER NOBLE ,CABAL NO SE </a:t>
            </a:r>
            <a:r>
              <a:rPr lang="es-CO" dirty="0" smtClean="0"/>
              <a:t>HEREDA</a:t>
            </a:r>
            <a:r>
              <a:rPr lang="es-CO" dirty="0"/>
              <a:t>,</a:t>
            </a:r>
          </a:p>
          <a:p>
            <a:pPr marL="0" indent="0" algn="ctr">
              <a:buNone/>
            </a:pPr>
            <a:r>
              <a:rPr lang="es-CO" dirty="0"/>
              <a:t>NO LO RECIBIMOS </a:t>
            </a:r>
            <a:r>
              <a:rPr lang="es-CO" dirty="0" smtClean="0"/>
              <a:t>ACCIDENTALMENTE.</a:t>
            </a:r>
          </a:p>
          <a:p>
            <a:pPr marL="0" indent="0" algn="ctr">
              <a:buNone/>
            </a:pPr>
            <a:r>
              <a:rPr lang="es-CO" dirty="0" smtClean="0"/>
              <a:t>UN CARÁCTER </a:t>
            </a:r>
            <a:r>
              <a:rPr lang="es-CO" dirty="0"/>
              <a:t>NOBLE SE OBTIENE MEDIANTE ESFUERZOS INDIVIDUALES, REALIZADOS POR LOS MÉRITOS Y LA GRACÍA DE </a:t>
            </a:r>
            <a:r>
              <a:rPr lang="es-CO" dirty="0" smtClean="0"/>
              <a:t>CRÍSTO</a:t>
            </a:r>
            <a:r>
              <a:rPr lang="es-CO" dirty="0"/>
              <a:t>.</a:t>
            </a:r>
          </a:p>
          <a:p>
            <a:pPr marL="0" indent="0" algn="ctr">
              <a:buNone/>
            </a:pPr>
            <a:endParaRPr lang="es-CO" dirty="0">
              <a:solidFill>
                <a:srgbClr val="FF0000"/>
              </a:solidFill>
            </a:endParaRPr>
          </a:p>
        </p:txBody>
      </p:sp>
    </p:spTree>
    <p:extLst>
      <p:ext uri="{BB962C8B-B14F-4D97-AF65-F5344CB8AC3E}">
        <p14:creationId xmlns:p14="http://schemas.microsoft.com/office/powerpoint/2010/main" val="7521070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CO" b="1" i="1" dirty="0" smtClean="0">
                <a:solidFill>
                  <a:srgbClr val="FF0000"/>
                </a:solidFill>
              </a:rPr>
              <a:t>¿Como logramos obtener un carácter semejante al de Cristo?</a:t>
            </a:r>
            <a:endParaRPr lang="es-CO" b="1" i="1" dirty="0">
              <a:solidFill>
                <a:srgbClr val="FF0000"/>
              </a:solidFill>
            </a:endParaRPr>
          </a:p>
        </p:txBody>
      </p:sp>
      <p:sp>
        <p:nvSpPr>
          <p:cNvPr id="3" name="Marcador de contenido 2"/>
          <p:cNvSpPr>
            <a:spLocks noGrp="1"/>
          </p:cNvSpPr>
          <p:nvPr>
            <p:ph idx="1"/>
          </p:nvPr>
        </p:nvSpPr>
        <p:spPr>
          <a:xfrm>
            <a:off x="290945" y="1825624"/>
            <a:ext cx="11623963" cy="4935393"/>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a:bodyPr>
          <a:lstStyle/>
          <a:p>
            <a:pPr marL="0" indent="0" algn="ctr">
              <a:buNone/>
            </a:pPr>
            <a:r>
              <a:rPr lang="es-CO" sz="3200" b="1" dirty="0" smtClean="0">
                <a:solidFill>
                  <a:srgbClr val="FF0000"/>
                </a:solidFill>
              </a:rPr>
              <a:t>1). </a:t>
            </a:r>
            <a:r>
              <a:rPr lang="es-CO" dirty="0" smtClean="0">
                <a:solidFill>
                  <a:schemeClr val="tx1"/>
                </a:solidFill>
              </a:rPr>
              <a:t>tu tienes que hacer tu parte: </a:t>
            </a:r>
            <a:r>
              <a:rPr lang="es-CO" dirty="0" smtClean="0">
                <a:solidFill>
                  <a:srgbClr val="FF0000"/>
                </a:solidFill>
              </a:rPr>
              <a:t>Josué </a:t>
            </a:r>
            <a:r>
              <a:rPr lang="es-CO" dirty="0" smtClean="0">
                <a:solidFill>
                  <a:srgbClr val="FF0000"/>
                </a:solidFill>
              </a:rPr>
              <a:t>1:6-9</a:t>
            </a:r>
            <a:r>
              <a:rPr lang="es-CO" dirty="0" smtClean="0">
                <a:solidFill>
                  <a:srgbClr val="FF0000"/>
                </a:solidFill>
              </a:rPr>
              <a:t>.</a:t>
            </a:r>
          </a:p>
          <a:p>
            <a:pPr marL="0" indent="0" algn="ctr">
              <a:buNone/>
            </a:pPr>
            <a:r>
              <a:rPr lang="es-CO" u="sng" dirty="0" smtClean="0"/>
              <a:t>“Esfuérzate </a:t>
            </a:r>
            <a:r>
              <a:rPr lang="es-CO" u="sng" dirty="0"/>
              <a:t>y sé valiente</a:t>
            </a:r>
            <a:r>
              <a:rPr lang="es-CO" dirty="0"/>
              <a:t>; porque tú harás heredar a este pueblo la tierra por herencia, de la cual juré a sus padres que la daría a ellos. </a:t>
            </a:r>
            <a:r>
              <a:rPr lang="es-CO" dirty="0" smtClean="0"/>
              <a:t>7 </a:t>
            </a:r>
            <a:r>
              <a:rPr lang="es-CO" u="sng" dirty="0"/>
              <a:t>Solamente te esfuerces, y seas muy valiente</a:t>
            </a:r>
            <a:r>
              <a:rPr lang="es-CO" dirty="0"/>
              <a:t>, para que guardes y hagas conforme a toda mi ley, que Moisés, mi siervo, te mandó; </a:t>
            </a:r>
            <a:r>
              <a:rPr lang="es-CO" dirty="0" smtClean="0"/>
              <a:t>que </a:t>
            </a:r>
            <a:r>
              <a:rPr lang="es-CO" dirty="0"/>
              <a:t>no te apartes de ella ni a diestra ni a siniestra, para que seas prosperado en todas las cosas que emprendieres. </a:t>
            </a:r>
            <a:r>
              <a:rPr lang="es-CO" dirty="0" smtClean="0"/>
              <a:t>8 </a:t>
            </a:r>
            <a:r>
              <a:rPr lang="es-CO" dirty="0"/>
              <a:t>El libro de esta ley nunca se apartará de tu boca; antes de día y de noche meditarás en él, para que guardes y hagas conforme a todo lo que en él está escrito; porque entonces harás prosperar tu camino, y entonces todo lo entenderás. </a:t>
            </a:r>
            <a:r>
              <a:rPr lang="es-CO" dirty="0" smtClean="0"/>
              <a:t>9 </a:t>
            </a:r>
            <a:r>
              <a:rPr lang="es-CO" u="sng" dirty="0"/>
              <a:t>Mira que te mando que te esfuerces, y seas valiente</a:t>
            </a:r>
            <a:r>
              <a:rPr lang="es-CO" dirty="0"/>
              <a:t>; no temas ni desmayes, porque </a:t>
            </a:r>
            <a:r>
              <a:rPr lang="es-CO" dirty="0" smtClean="0"/>
              <a:t>yo </a:t>
            </a:r>
            <a:r>
              <a:rPr lang="es-CO" dirty="0"/>
              <a:t>el SEÑOR tu Dios </a:t>
            </a:r>
            <a:r>
              <a:rPr lang="es-CO" dirty="0" smtClean="0"/>
              <a:t>soy </a:t>
            </a:r>
            <a:r>
              <a:rPr lang="es-CO" dirty="0"/>
              <a:t>contigo en donde quiera que </a:t>
            </a:r>
            <a:r>
              <a:rPr lang="es-CO" dirty="0" smtClean="0"/>
              <a:t>fueres”. Debemos esforzamos una, y otra, y otra ves, hasta obtener el triunfo.</a:t>
            </a:r>
            <a:endParaRPr lang="es-CO" dirty="0" smtClean="0"/>
          </a:p>
        </p:txBody>
      </p:sp>
    </p:spTree>
    <p:extLst>
      <p:ext uri="{BB962C8B-B14F-4D97-AF65-F5344CB8AC3E}">
        <p14:creationId xmlns:p14="http://schemas.microsoft.com/office/powerpoint/2010/main" val="41613853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46363" y="304801"/>
            <a:ext cx="11526981" cy="6386944"/>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lnSpcReduction="10000"/>
          </a:bodyPr>
          <a:lstStyle/>
          <a:p>
            <a:pPr marL="0" indent="0" algn="ctr">
              <a:buNone/>
            </a:pPr>
            <a:r>
              <a:rPr lang="es-CO" sz="3200" b="1" dirty="0">
                <a:solidFill>
                  <a:srgbClr val="FF0000"/>
                </a:solidFill>
              </a:rPr>
              <a:t>2</a:t>
            </a:r>
            <a:r>
              <a:rPr lang="es-CO" sz="3200" b="1" dirty="0" smtClean="0">
                <a:solidFill>
                  <a:srgbClr val="FF0000"/>
                </a:solidFill>
              </a:rPr>
              <a:t>). </a:t>
            </a:r>
            <a:r>
              <a:rPr lang="es-CO" dirty="0" smtClean="0"/>
              <a:t>Aunque tienes que hacer tu parte, debes reconocer, que sin Cristo no lo puedes lograr: </a:t>
            </a:r>
            <a:r>
              <a:rPr lang="es-CO" dirty="0" smtClean="0">
                <a:solidFill>
                  <a:srgbClr val="FF0000"/>
                </a:solidFill>
              </a:rPr>
              <a:t>Juan 15:4,5</a:t>
            </a:r>
            <a:r>
              <a:rPr lang="es-CO" dirty="0" smtClean="0"/>
              <a:t>.</a:t>
            </a:r>
          </a:p>
          <a:p>
            <a:pPr marL="0" indent="0" algn="ctr">
              <a:buNone/>
            </a:pPr>
            <a:r>
              <a:rPr lang="es-CO" dirty="0" smtClean="0"/>
              <a:t>“Permaneced </a:t>
            </a:r>
            <a:r>
              <a:rPr lang="es-CO" dirty="0"/>
              <a:t>en mí, y yo en vosotros. Como el pámpano no puede llevar fruto de sí mismo, si no permaneciere en la vid; así vosotros, si no estuviereis en </a:t>
            </a:r>
            <a:r>
              <a:rPr lang="es-CO" dirty="0" smtClean="0"/>
              <a:t>mí</a:t>
            </a:r>
            <a:r>
              <a:rPr lang="es-CO" dirty="0"/>
              <a:t>”. </a:t>
            </a:r>
            <a:r>
              <a:rPr lang="es-CO" dirty="0" smtClean="0"/>
              <a:t>“el </a:t>
            </a:r>
            <a:r>
              <a:rPr lang="es-CO" dirty="0"/>
              <a:t>que permanece en mí, y yo en él, éste lleva mucho fruto; porque sin mí nada podéis </a:t>
            </a:r>
            <a:r>
              <a:rPr lang="es-CO" dirty="0" smtClean="0"/>
              <a:t>hacer”. </a:t>
            </a:r>
            <a:endParaRPr lang="es-CO" dirty="0"/>
          </a:p>
          <a:p>
            <a:pPr marL="0" indent="0" algn="ctr">
              <a:buNone/>
            </a:pPr>
            <a:endParaRPr lang="es-CO" dirty="0" smtClean="0"/>
          </a:p>
          <a:p>
            <a:pPr marL="0" indent="0" algn="ctr">
              <a:buNone/>
            </a:pPr>
            <a:r>
              <a:rPr lang="es-CO" sz="3000" b="1" dirty="0" smtClean="0">
                <a:solidFill>
                  <a:srgbClr val="FF0000"/>
                </a:solidFill>
              </a:rPr>
              <a:t>3). </a:t>
            </a:r>
            <a:r>
              <a:rPr lang="es-CO" dirty="0" smtClean="0"/>
              <a:t>Necesitas el poder del Espíritu Santo, que debe actuar dentro de ti, transformando tu corazón, todas tus inclinaciones al mal, tienes que nacer de agua y de Espíritu. </a:t>
            </a:r>
            <a:r>
              <a:rPr lang="es-CO" dirty="0" smtClean="0">
                <a:solidFill>
                  <a:srgbClr val="FF0000"/>
                </a:solidFill>
              </a:rPr>
              <a:t>Ez.36:25-27; Juan 3:3,5.</a:t>
            </a:r>
          </a:p>
          <a:p>
            <a:pPr marL="0" indent="0" algn="ctr">
              <a:buNone/>
            </a:pPr>
            <a:r>
              <a:rPr lang="es-CO" dirty="0" smtClean="0"/>
              <a:t>“Y </a:t>
            </a:r>
            <a:r>
              <a:rPr lang="es-CO" dirty="0"/>
              <a:t>esparciré sobre vosotros agua limpia, y seréis limpiados de todas vuestras inmundicias; y de todos vuestros ídolos os limpiaré. </a:t>
            </a:r>
            <a:r>
              <a:rPr lang="es-CO" dirty="0" smtClean="0"/>
              <a:t>26 </a:t>
            </a:r>
            <a:r>
              <a:rPr lang="es-CO" dirty="0"/>
              <a:t>Y os daré corazón nuevo, y pondré espíritu nuevo dentro de vosotros; y quitaré de vuestra carne el corazón de piedra, y os daré corazón de carne. </a:t>
            </a:r>
            <a:r>
              <a:rPr lang="es-CO" dirty="0" smtClean="0"/>
              <a:t>27 </a:t>
            </a:r>
            <a:r>
              <a:rPr lang="es-CO" dirty="0"/>
              <a:t>Y pondré dentro de vosotros mi Espíritu, y haré que andéis en mis mandamientos, y guardéis mis derechos, y los pongáis por </a:t>
            </a:r>
            <a:r>
              <a:rPr lang="es-CO" dirty="0" smtClean="0"/>
              <a:t>obra”.</a:t>
            </a:r>
            <a:endParaRPr lang="es-CO" dirty="0"/>
          </a:p>
          <a:p>
            <a:endParaRPr lang="es-CO" dirty="0"/>
          </a:p>
        </p:txBody>
      </p:sp>
    </p:spTree>
    <p:extLst>
      <p:ext uri="{BB962C8B-B14F-4D97-AF65-F5344CB8AC3E}">
        <p14:creationId xmlns:p14="http://schemas.microsoft.com/office/powerpoint/2010/main" val="22834769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77091" y="415636"/>
            <a:ext cx="11665527" cy="6220691"/>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lnSpcReduction="10000"/>
          </a:bodyPr>
          <a:lstStyle/>
          <a:p>
            <a:pPr marL="0" indent="0" algn="ctr">
              <a:buNone/>
            </a:pPr>
            <a:r>
              <a:rPr lang="es-CO" dirty="0" smtClean="0"/>
              <a:t>La transformación del carácter es una lucha personal y permanente como lo dice Pablo en </a:t>
            </a:r>
            <a:r>
              <a:rPr lang="es-CO" dirty="0" smtClean="0">
                <a:solidFill>
                  <a:srgbClr val="FF0000"/>
                </a:solidFill>
              </a:rPr>
              <a:t>(1 Cor.9:24-27). </a:t>
            </a:r>
            <a:r>
              <a:rPr lang="es-CO" dirty="0" smtClean="0"/>
              <a:t>Pablo dice: “¿No </a:t>
            </a:r>
            <a:r>
              <a:rPr lang="es-CO" dirty="0"/>
              <a:t>sabéis que los que corren en el estadio, todos a la verdad corren, </a:t>
            </a:r>
            <a:r>
              <a:rPr lang="es-CO" u="sng" dirty="0"/>
              <a:t>mas uno lleva el premio</a:t>
            </a:r>
            <a:r>
              <a:rPr lang="es-CO" dirty="0"/>
              <a:t>? Corred </a:t>
            </a:r>
            <a:r>
              <a:rPr lang="es-CO" dirty="0" smtClean="0"/>
              <a:t>pues </a:t>
            </a:r>
            <a:r>
              <a:rPr lang="es-CO" dirty="0"/>
              <a:t>de tal manera que </a:t>
            </a:r>
            <a:r>
              <a:rPr lang="es-CO" dirty="0" smtClean="0"/>
              <a:t>lo </a:t>
            </a:r>
            <a:r>
              <a:rPr lang="es-CO" dirty="0"/>
              <a:t>toméis. </a:t>
            </a:r>
            <a:r>
              <a:rPr lang="es-CO" dirty="0" smtClean="0"/>
              <a:t>25 </a:t>
            </a:r>
            <a:r>
              <a:rPr lang="es-CO" dirty="0"/>
              <a:t>Y todo aquel que lucha, en todo demuestra templanza; y ellos, a la verdad, para recibir una corona corruptible; mas nosotros, </a:t>
            </a:r>
            <a:r>
              <a:rPr lang="es-CO" dirty="0" smtClean="0"/>
              <a:t>una </a:t>
            </a:r>
            <a:r>
              <a:rPr lang="es-CO" dirty="0"/>
              <a:t>incorruptible</a:t>
            </a:r>
            <a:r>
              <a:rPr lang="es-CO" dirty="0" smtClean="0"/>
              <a:t>. </a:t>
            </a:r>
            <a:r>
              <a:rPr lang="es-CO" dirty="0"/>
              <a:t>26 Así que, yo de esta manera corro, no como a cosa incierta; de esta manera peleo, no como quien hiere el aire; </a:t>
            </a:r>
            <a:r>
              <a:rPr lang="es-CO" dirty="0" smtClean="0"/>
              <a:t>27 </a:t>
            </a:r>
            <a:r>
              <a:rPr lang="es-CO" u="sng" dirty="0"/>
              <a:t>antes sujeto mi cuerpo, y lo pongo en servidumbre</a:t>
            </a:r>
            <a:r>
              <a:rPr lang="es-CO" dirty="0"/>
              <a:t>; para que predicando a los otros, no me haga yo </a:t>
            </a:r>
            <a:r>
              <a:rPr lang="es-CO" dirty="0" smtClean="0"/>
              <a:t>reprobado”.</a:t>
            </a:r>
          </a:p>
          <a:p>
            <a:pPr marL="0" indent="0" algn="ctr">
              <a:buNone/>
            </a:pPr>
            <a:r>
              <a:rPr lang="es-CO" dirty="0" smtClean="0"/>
              <a:t>Si realmente quieres ser salvo, no te conformes con ser miembro de la iglesia, con que tu nombre esté escrito en el libro de la iglesia, NO. Eso no te asegura la salvación</a:t>
            </a:r>
            <a:r>
              <a:rPr lang="es-CO" dirty="0"/>
              <a:t>.</a:t>
            </a:r>
            <a:r>
              <a:rPr lang="es-CO" dirty="0" smtClean="0"/>
              <a:t> </a:t>
            </a:r>
          </a:p>
          <a:p>
            <a:pPr marL="0" indent="0" algn="ctr">
              <a:buNone/>
            </a:pPr>
            <a:r>
              <a:rPr lang="es-CO" b="1" i="1" dirty="0" smtClean="0"/>
              <a:t>Tu salvación consiste en mantener una relación viva, ferviente, estrecha con Cristo. </a:t>
            </a:r>
          </a:p>
          <a:p>
            <a:pPr marL="0" indent="0" algn="ctr">
              <a:buNone/>
            </a:pPr>
            <a:r>
              <a:rPr lang="es-CO" b="1" i="1" dirty="0" smtClean="0"/>
              <a:t>Solamente así tu carácter será transformado.  </a:t>
            </a:r>
          </a:p>
          <a:p>
            <a:pPr marL="0" indent="0" algn="ctr">
              <a:buNone/>
            </a:pPr>
            <a:endParaRPr lang="es-CO" dirty="0"/>
          </a:p>
        </p:txBody>
      </p:sp>
    </p:spTree>
    <p:extLst>
      <p:ext uri="{BB962C8B-B14F-4D97-AF65-F5344CB8AC3E}">
        <p14:creationId xmlns:p14="http://schemas.microsoft.com/office/powerpoint/2010/main" val="6012282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3236" y="221673"/>
            <a:ext cx="11679382" cy="6456218"/>
          </a:xfrm>
          <a:effectLst>
            <a:glow rad="101600">
              <a:srgbClr val="FF0000">
                <a:alpha val="60000"/>
              </a:srgbClr>
            </a:glow>
          </a:effectLst>
        </p:spPr>
        <p:style>
          <a:lnRef idx="2">
            <a:schemeClr val="accent2"/>
          </a:lnRef>
          <a:fillRef idx="1">
            <a:schemeClr val="lt1"/>
          </a:fillRef>
          <a:effectRef idx="0">
            <a:schemeClr val="accent2"/>
          </a:effectRef>
          <a:fontRef idx="minor">
            <a:schemeClr val="dk1"/>
          </a:fontRef>
        </p:style>
        <p:txBody>
          <a:bodyPr>
            <a:normAutofit lnSpcReduction="10000"/>
          </a:bodyPr>
          <a:lstStyle/>
          <a:p>
            <a:pPr marL="0" indent="0" algn="ctr">
              <a:buNone/>
            </a:pPr>
            <a:r>
              <a:rPr lang="es-CO" dirty="0" smtClean="0"/>
              <a:t>Escucha las palabras solemnes pronunciadas por la mensajera del Señor para este tiempo final:</a:t>
            </a:r>
          </a:p>
          <a:p>
            <a:pPr marL="0" indent="0" algn="ctr">
              <a:buNone/>
            </a:pPr>
            <a:r>
              <a:rPr lang="es-CO" dirty="0" smtClean="0"/>
              <a:t>“</a:t>
            </a:r>
            <a:r>
              <a:rPr lang="es-CO" b="1" i="1" dirty="0" smtClean="0"/>
              <a:t>Es </a:t>
            </a:r>
            <a:r>
              <a:rPr lang="es-CO" b="1" i="1" dirty="0"/>
              <a:t>una solemne declaración la que hago a la iglesia, de que ni uno de cada veinte de aquellos cuyos nombres están registrados en los libros de la iglesia se halla preparado para terminar su historia terrenal, y que estaría tan ciertamente sin Dios y sin esperanza en el mundo como el pecador </a:t>
            </a:r>
            <a:r>
              <a:rPr lang="es-CO" b="1" i="1" dirty="0" smtClean="0"/>
              <a:t>común</a:t>
            </a:r>
            <a:r>
              <a:rPr lang="es-CO" dirty="0" smtClean="0"/>
              <a:t>”.</a:t>
            </a:r>
          </a:p>
          <a:p>
            <a:pPr marL="0" indent="0" algn="ctr">
              <a:buNone/>
            </a:pPr>
            <a:r>
              <a:rPr lang="es-CO" dirty="0" smtClean="0">
                <a:solidFill>
                  <a:srgbClr val="FF0000"/>
                </a:solidFill>
              </a:rPr>
              <a:t>Servicio </a:t>
            </a:r>
            <a:r>
              <a:rPr lang="es-CO" dirty="0">
                <a:solidFill>
                  <a:srgbClr val="FF0000"/>
                </a:solidFill>
              </a:rPr>
              <a:t>Cristiano Eficaz, 52 (1893). </a:t>
            </a:r>
            <a:endParaRPr lang="es-CO" dirty="0" smtClean="0">
              <a:solidFill>
                <a:srgbClr val="FF0000"/>
              </a:solidFill>
            </a:endParaRPr>
          </a:p>
          <a:p>
            <a:pPr marL="0" indent="0" algn="ctr">
              <a:buNone/>
            </a:pPr>
            <a:endParaRPr lang="es-CO" dirty="0" smtClean="0"/>
          </a:p>
          <a:p>
            <a:pPr marL="0" indent="0" algn="ctr">
              <a:buNone/>
            </a:pPr>
            <a:r>
              <a:rPr lang="es-CO" dirty="0" smtClean="0"/>
              <a:t>Por ende, la misma mensajera del Señor dice:</a:t>
            </a:r>
          </a:p>
          <a:p>
            <a:pPr marL="0" indent="0" algn="ctr">
              <a:buNone/>
            </a:pPr>
            <a:r>
              <a:rPr lang="es-CO" b="1" i="1" dirty="0" smtClean="0"/>
              <a:t>Dios </a:t>
            </a:r>
            <a:r>
              <a:rPr lang="es-CO" b="1" i="1" dirty="0"/>
              <a:t>nos dio los talentos y las facultades mentales;.......nosotros formamos el carácter lo desarrollamos sosteniendo rudas y severas batallas contra el yo, </a:t>
            </a:r>
            <a:r>
              <a:rPr lang="es-CO" b="1" i="1" dirty="0" smtClean="0"/>
              <a:t>hay </a:t>
            </a:r>
            <a:r>
              <a:rPr lang="es-CO" b="1" i="1" dirty="0"/>
              <a:t>que sostener conflicto tras conflicto contra las tendencias hereditarias...........tendremos que criticarnos a nosotros mismos severamente,........y no permitir que quede sin corregir un solo rasgo desfavorable...</a:t>
            </a:r>
          </a:p>
          <a:p>
            <a:pPr marL="0" indent="0" algn="ctr">
              <a:buNone/>
            </a:pPr>
            <a:r>
              <a:rPr lang="es-CO" dirty="0">
                <a:solidFill>
                  <a:srgbClr val="FF0000"/>
                </a:solidFill>
              </a:rPr>
              <a:t>(palabras de vida del gran maestro, </a:t>
            </a:r>
            <a:r>
              <a:rPr lang="es-CO" dirty="0" smtClean="0">
                <a:solidFill>
                  <a:srgbClr val="FF0000"/>
                </a:solidFill>
              </a:rPr>
              <a:t>pg.265-266).</a:t>
            </a:r>
            <a:endParaRPr lang="es-CO" dirty="0">
              <a:solidFill>
                <a:srgbClr val="FF0000"/>
              </a:solidFill>
            </a:endParaRPr>
          </a:p>
          <a:p>
            <a:endParaRPr lang="es-CO" dirty="0"/>
          </a:p>
        </p:txBody>
      </p:sp>
    </p:spTree>
    <p:extLst>
      <p:ext uri="{BB962C8B-B14F-4D97-AF65-F5344CB8AC3E}">
        <p14:creationId xmlns:p14="http://schemas.microsoft.com/office/powerpoint/2010/main" val="14817496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2300" y="419100"/>
            <a:ext cx="11036300" cy="6146800"/>
          </a:xfrm>
          <a:prstGeom prst="rect">
            <a:avLst/>
          </a:prstGeom>
        </p:spPr>
      </p:pic>
      <p:pic>
        <p:nvPicPr>
          <p:cNvPr id="5" name="Imagen 4"/>
          <p:cNvPicPr>
            <a:picLocks noChangeAspect="1"/>
          </p:cNvPicPr>
          <p:nvPr/>
        </p:nvPicPr>
        <p:blipFill>
          <a:blip r:embed="rId3"/>
          <a:stretch>
            <a:fillRect/>
          </a:stretch>
        </p:blipFill>
        <p:spPr>
          <a:xfrm>
            <a:off x="277091" y="292849"/>
            <a:ext cx="11596254" cy="6145301"/>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pic>
      <p:pic>
        <p:nvPicPr>
          <p:cNvPr id="6" name="Imagen 5"/>
          <p:cNvPicPr>
            <a:picLocks noChangeAspect="1"/>
          </p:cNvPicPr>
          <p:nvPr/>
        </p:nvPicPr>
        <p:blipFill>
          <a:blip r:embed="rId4"/>
          <a:stretch>
            <a:fillRect/>
          </a:stretch>
        </p:blipFill>
        <p:spPr>
          <a:xfrm>
            <a:off x="6426200" y="1968500"/>
            <a:ext cx="5041900" cy="4305300"/>
          </a:xfrm>
          <a:prstGeom prst="rect">
            <a:avLst/>
          </a:prstGeom>
        </p:spPr>
      </p:pic>
      <p:sp>
        <p:nvSpPr>
          <p:cNvPr id="2" name="Rectángulo 1"/>
          <p:cNvSpPr/>
          <p:nvPr/>
        </p:nvSpPr>
        <p:spPr>
          <a:xfrm>
            <a:off x="3889519" y="153148"/>
            <a:ext cx="4501862" cy="1015663"/>
          </a:xfrm>
          <a:prstGeom prst="rect">
            <a:avLst/>
          </a:prstGeom>
        </p:spPr>
        <p:txBody>
          <a:bodyPr wrap="square">
            <a:spAutoFit/>
          </a:bodyPr>
          <a:lstStyle/>
          <a:p>
            <a:r>
              <a:rPr lang="es-CO" sz="6000" b="1" i="1" dirty="0">
                <a:effectLst>
                  <a:outerShdw blurRad="38100" dist="38100" dir="2700000" algn="tl">
                    <a:srgbClr val="000000">
                      <a:alpha val="43137"/>
                    </a:srgbClr>
                  </a:outerShdw>
                </a:effectLst>
              </a:rPr>
              <a:t>En conclusión </a:t>
            </a:r>
          </a:p>
        </p:txBody>
      </p:sp>
    </p:spTree>
    <p:extLst>
      <p:ext uri="{BB962C8B-B14F-4D97-AF65-F5344CB8AC3E}">
        <p14:creationId xmlns:p14="http://schemas.microsoft.com/office/powerpoint/2010/main" val="3123001961"/>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TotalTime>
  <Words>1091</Words>
  <Application>Microsoft Office PowerPoint</Application>
  <PresentationFormat>Panorámica</PresentationFormat>
  <Paragraphs>51</Paragraphs>
  <Slides>9</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9</vt:i4>
      </vt:variant>
    </vt:vector>
  </HeadingPairs>
  <TitlesOfParts>
    <vt:vector size="14" baseType="lpstr">
      <vt:lpstr>Arial</vt:lpstr>
      <vt:lpstr>Bell MT</vt:lpstr>
      <vt:lpstr>Calibri</vt:lpstr>
      <vt:lpstr>Calibri Light</vt:lpstr>
      <vt:lpstr>Tema de Office</vt:lpstr>
      <vt:lpstr>Presentación de PowerPoint</vt:lpstr>
      <vt:lpstr>Presentación de PowerPoint</vt:lpstr>
      <vt:lpstr>Presentación de PowerPoint</vt:lpstr>
      <vt:lpstr>Presentación de PowerPoint</vt:lpstr>
      <vt:lpstr>¿Como logramos obtener un carácter semejante al de Cristo?</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QUE ES EL CARÁCTER </dc:title>
  <dc:creator>Usuario de Windows</dc:creator>
  <cp:lastModifiedBy>Usuario de Windows</cp:lastModifiedBy>
  <cp:revision>34</cp:revision>
  <dcterms:created xsi:type="dcterms:W3CDTF">2018-05-05T22:24:20Z</dcterms:created>
  <dcterms:modified xsi:type="dcterms:W3CDTF">2018-05-10T03:26:50Z</dcterms:modified>
</cp:coreProperties>
</file>